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4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4823" y="1857046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  <p:sp>
        <p:nvSpPr>
          <p:cNvPr id="3" name="Freeform 3"/>
          <p:cNvSpPr/>
          <p:nvPr/>
        </p:nvSpPr>
        <p:spPr>
          <a:xfrm>
            <a:off x="-2057400" y="-4000500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18303240" cy="10287000"/>
          </a:xfrm>
          <a:custGeom>
            <a:avLst/>
            <a:gdLst/>
            <a:ahLst/>
            <a:cxnLst/>
            <a:rect l="l" t="t" r="r" b="b"/>
            <a:pathLst>
              <a:path w="21194357" h="11921826">
                <a:moveTo>
                  <a:pt x="0" y="0"/>
                </a:moveTo>
                <a:lnTo>
                  <a:pt x="21194357" y="0"/>
                </a:lnTo>
                <a:lnTo>
                  <a:pt x="21194357" y="11921826"/>
                </a:lnTo>
                <a:lnTo>
                  <a:pt x="0" y="1192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785472" y="4221956"/>
            <a:ext cx="8115300" cy="184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>
                <a:solidFill>
                  <a:srgbClr val="2A2E3A"/>
                </a:solidFill>
                <a:latin typeface="+mj-lt"/>
              </a:rPr>
              <a:t>CURRENCY ANALYSIS  using Python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85472" y="6207471"/>
            <a:ext cx="64389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dirty="0">
                <a:solidFill>
                  <a:srgbClr val="2A2E3A"/>
                </a:solidFill>
              </a:rPr>
              <a:t>by Deepraj </a:t>
            </a:r>
            <a:r>
              <a:rPr lang="en-US" sz="3199" dirty="0" smtClean="0">
                <a:solidFill>
                  <a:srgbClr val="2A2E3A"/>
                </a:solidFill>
              </a:rPr>
              <a:t>Sarkar</a:t>
            </a:r>
            <a:endParaRPr lang="en-US" sz="3199" dirty="0">
              <a:solidFill>
                <a:srgbClr val="2A2E3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965777"/>
              </p:ext>
            </p:extLst>
          </p:nvPr>
        </p:nvGraphicFramePr>
        <p:xfrm>
          <a:off x="7323110" y="2573341"/>
          <a:ext cx="10827221" cy="508000"/>
        </p:xfrm>
        <a:graphic>
          <a:graphicData uri="http://schemas.openxmlformats.org/drawingml/2006/table">
            <a:tbl>
              <a:tblPr/>
              <a:tblGrid>
                <a:gridCol w="10827221"/>
              </a:tblGrid>
              <a:tr h="0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This is the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technical_analysis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function where we mainly calculating the indicators.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90873"/>
              </p:ext>
            </p:extLst>
          </p:nvPr>
        </p:nvGraphicFramePr>
        <p:xfrm>
          <a:off x="172087" y="4303697"/>
          <a:ext cx="8228708" cy="5436898"/>
        </p:xfrm>
        <a:graphic>
          <a:graphicData uri="http://schemas.openxmlformats.org/drawingml/2006/table">
            <a:tbl>
              <a:tblPr/>
              <a:tblGrid>
                <a:gridCol w="8228708"/>
              </a:tblGrid>
              <a:tr h="535276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Two times this function is called with the dataset &amp; window size.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604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Then we are calculating Simple Moving Average respect to the ‘Close’ values &amp; storing the data in the same dataset with different column name using the f-string formatting method.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8940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Now if the window value is 1, the standard deviation values are 0, as the window is too small.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276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Now we are calculating upper bound &amp; lower bound values.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4934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Then the CCI is calculated.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4934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At the last we are filling any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NaN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values with 0 with ‘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fillna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’ method.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4934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We can’t use ‘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dropna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’ method as it will remove the entire row.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Freeform 14"/>
          <p:cNvSpPr/>
          <p:nvPr/>
        </p:nvSpPr>
        <p:spPr>
          <a:xfrm>
            <a:off x="172087" y="2352847"/>
            <a:ext cx="7003118" cy="993437"/>
          </a:xfrm>
          <a:custGeom>
            <a:avLst/>
            <a:gdLst/>
            <a:ahLst/>
            <a:cxnLst/>
            <a:rect l="l" t="t" r="r" b="b"/>
            <a:pathLst>
              <a:path w="7003118" h="993437">
                <a:moveTo>
                  <a:pt x="0" y="0"/>
                </a:moveTo>
                <a:lnTo>
                  <a:pt x="7003118" y="0"/>
                </a:lnTo>
                <a:lnTo>
                  <a:pt x="7003118" y="993437"/>
                </a:lnTo>
                <a:lnTo>
                  <a:pt x="0" y="99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8600262" y="4509209"/>
            <a:ext cx="9550068" cy="5025872"/>
          </a:xfrm>
          <a:custGeom>
            <a:avLst/>
            <a:gdLst/>
            <a:ahLst/>
            <a:cxnLst/>
            <a:rect l="l" t="t" r="r" b="b"/>
            <a:pathLst>
              <a:path w="9550068" h="5025872">
                <a:moveTo>
                  <a:pt x="0" y="0"/>
                </a:moveTo>
                <a:lnTo>
                  <a:pt x="9550068" y="0"/>
                </a:lnTo>
                <a:lnTo>
                  <a:pt x="9550068" y="5025872"/>
                </a:lnTo>
                <a:lnTo>
                  <a:pt x="0" y="502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022803" y="456537"/>
            <a:ext cx="10242394" cy="6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</a:rPr>
              <a:t>Assumptions or Approaches taken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24451" y="9983792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2866"/>
              </p:ext>
            </p:extLst>
          </p:nvPr>
        </p:nvGraphicFramePr>
        <p:xfrm>
          <a:off x="8710511" y="3725281"/>
          <a:ext cx="9405994" cy="508000"/>
        </p:xfrm>
        <a:graphic>
          <a:graphicData uri="http://schemas.openxmlformats.org/drawingml/2006/table">
            <a:tbl>
              <a:tblPr/>
              <a:tblGrid>
                <a:gridCol w="9405994"/>
              </a:tblGrid>
              <a:tr h="450786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Then we are sending the extracted data in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show_data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function to build the graphs.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41887"/>
              </p:ext>
            </p:extLst>
          </p:nvPr>
        </p:nvGraphicFramePr>
        <p:xfrm>
          <a:off x="8737932" y="5418839"/>
          <a:ext cx="9405994" cy="1371600"/>
        </p:xfrm>
        <a:graphic>
          <a:graphicData uri="http://schemas.openxmlformats.org/drawingml/2006/table">
            <a:tbl>
              <a:tblPr/>
              <a:tblGrid>
                <a:gridCol w="9405994"/>
              </a:tblGrid>
              <a:tr h="520949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We used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matplotlib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library to visualize data. We have used subplot method to plot Close price, Simple Moving Average &amp; Bollinger Bands in a same figure.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A new figure is used for CCI data visualization.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Freeform 14"/>
          <p:cNvSpPr/>
          <p:nvPr/>
        </p:nvSpPr>
        <p:spPr>
          <a:xfrm>
            <a:off x="169027" y="3498707"/>
            <a:ext cx="8431236" cy="1284446"/>
          </a:xfrm>
          <a:custGeom>
            <a:avLst/>
            <a:gdLst/>
            <a:ahLst/>
            <a:cxnLst/>
            <a:rect l="l" t="t" r="r" b="b"/>
            <a:pathLst>
              <a:path w="8431236" h="1284446">
                <a:moveTo>
                  <a:pt x="0" y="0"/>
                </a:moveTo>
                <a:lnTo>
                  <a:pt x="8431235" y="0"/>
                </a:lnTo>
                <a:lnTo>
                  <a:pt x="8431235" y="1284446"/>
                </a:lnTo>
                <a:lnTo>
                  <a:pt x="0" y="1284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737932" y="2274116"/>
            <a:ext cx="9405994" cy="471189"/>
          </a:xfrm>
          <a:custGeom>
            <a:avLst/>
            <a:gdLst/>
            <a:ahLst/>
            <a:cxnLst/>
            <a:rect l="l" t="t" r="r" b="b"/>
            <a:pathLst>
              <a:path w="9405994" h="471189">
                <a:moveTo>
                  <a:pt x="0" y="0"/>
                </a:moveTo>
                <a:lnTo>
                  <a:pt x="9405993" y="0"/>
                </a:lnTo>
                <a:lnTo>
                  <a:pt x="9405993" y="471188"/>
                </a:lnTo>
                <a:lnTo>
                  <a:pt x="0" y="471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658816"/>
              </p:ext>
            </p:extLst>
          </p:nvPr>
        </p:nvGraphicFramePr>
        <p:xfrm>
          <a:off x="169027" y="1881060"/>
          <a:ext cx="8431236" cy="875550"/>
        </p:xfrm>
        <a:graphic>
          <a:graphicData uri="http://schemas.openxmlformats.org/drawingml/2006/table">
            <a:tbl>
              <a:tblPr/>
              <a:tblGrid>
                <a:gridCol w="8431236"/>
              </a:tblGrid>
              <a:tr h="875550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Here we are extracting the mentioned one week data and storing it in the same dataset as we have already calculated the technical indicators.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Freeform 17"/>
          <p:cNvSpPr/>
          <p:nvPr/>
        </p:nvSpPr>
        <p:spPr>
          <a:xfrm>
            <a:off x="169027" y="5143500"/>
            <a:ext cx="8431236" cy="4694348"/>
          </a:xfrm>
          <a:custGeom>
            <a:avLst/>
            <a:gdLst/>
            <a:ahLst/>
            <a:cxnLst/>
            <a:rect l="l" t="t" r="r" b="b"/>
            <a:pathLst>
              <a:path w="8431236" h="4694348">
                <a:moveTo>
                  <a:pt x="0" y="0"/>
                </a:moveTo>
                <a:lnTo>
                  <a:pt x="8431235" y="0"/>
                </a:lnTo>
                <a:lnTo>
                  <a:pt x="8431235" y="4694348"/>
                </a:lnTo>
                <a:lnTo>
                  <a:pt x="0" y="4694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737932" y="7378294"/>
            <a:ext cx="9405994" cy="2255783"/>
          </a:xfrm>
          <a:custGeom>
            <a:avLst/>
            <a:gdLst/>
            <a:ahLst/>
            <a:cxnLst/>
            <a:rect l="l" t="t" r="r" b="b"/>
            <a:pathLst>
              <a:path w="9405994" h="2255783">
                <a:moveTo>
                  <a:pt x="0" y="0"/>
                </a:moveTo>
                <a:lnTo>
                  <a:pt x="9405993" y="0"/>
                </a:lnTo>
                <a:lnTo>
                  <a:pt x="9405993" y="2255783"/>
                </a:lnTo>
                <a:lnTo>
                  <a:pt x="0" y="22557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022803" y="456537"/>
            <a:ext cx="10242394" cy="6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</a:rPr>
              <a:t>Assumptions or Approaches taken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124451" y="9983792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68404"/>
              </p:ext>
            </p:extLst>
          </p:nvPr>
        </p:nvGraphicFramePr>
        <p:xfrm>
          <a:off x="11750653" y="2488285"/>
          <a:ext cx="6322367" cy="5505451"/>
        </p:xfrm>
        <a:graphic>
          <a:graphicData uri="http://schemas.openxmlformats.org/drawingml/2006/table">
            <a:tbl>
              <a:tblPr/>
              <a:tblGrid>
                <a:gridCol w="6322367"/>
              </a:tblGrid>
              <a:tr h="888901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Here we are making a new row in the dataset for combined decision.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8901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We need to make decision for every row and for that we have used apply method.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8901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We also need to combine the lambda method with the apply method to execute the plan correctly.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9847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apply method will take each value from ‘Close’ column and using lambda function combined with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combined_trading_decision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function it’ll make the decision &amp; save the value in the mentioned dataset column.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8901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This function can predict three value ‘BUY’, ‘SELL’ or ‘NEUTRAL’.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217522" y="2488285"/>
            <a:ext cx="11262126" cy="2260356"/>
          </a:xfrm>
          <a:custGeom>
            <a:avLst/>
            <a:gdLst/>
            <a:ahLst/>
            <a:cxnLst/>
            <a:rect l="l" t="t" r="r" b="b"/>
            <a:pathLst>
              <a:path w="11262126" h="2260356">
                <a:moveTo>
                  <a:pt x="0" y="0"/>
                </a:moveTo>
                <a:lnTo>
                  <a:pt x="11262126" y="0"/>
                </a:lnTo>
                <a:lnTo>
                  <a:pt x="11262126" y="2260356"/>
                </a:lnTo>
                <a:lnTo>
                  <a:pt x="0" y="2260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7522" y="5620680"/>
            <a:ext cx="11262126" cy="2373056"/>
          </a:xfrm>
          <a:custGeom>
            <a:avLst/>
            <a:gdLst/>
            <a:ahLst/>
            <a:cxnLst/>
            <a:rect l="l" t="t" r="r" b="b"/>
            <a:pathLst>
              <a:path w="11262126" h="2373056">
                <a:moveTo>
                  <a:pt x="0" y="0"/>
                </a:moveTo>
                <a:lnTo>
                  <a:pt x="11262126" y="0"/>
                </a:lnTo>
                <a:lnTo>
                  <a:pt x="11262126" y="2373055"/>
                </a:lnTo>
                <a:lnTo>
                  <a:pt x="0" y="2373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022803" y="456537"/>
            <a:ext cx="10242394" cy="6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</a:rPr>
              <a:t>Assumptions or Approaches taken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24451" y="9986010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03062"/>
              </p:ext>
            </p:extLst>
          </p:nvPr>
        </p:nvGraphicFramePr>
        <p:xfrm>
          <a:off x="1118821" y="7542348"/>
          <a:ext cx="7608253" cy="2324100"/>
        </p:xfrm>
        <a:graphic>
          <a:graphicData uri="http://schemas.openxmlformats.org/drawingml/2006/table">
            <a:tbl>
              <a:tblPr/>
              <a:tblGrid>
                <a:gridCol w="7608253"/>
              </a:tblGrid>
              <a:tr h="893146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Here we are calling three different functions, each twice, for calculating individual decision for trading.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7808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One time with window 1 and again with window 5.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3146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Functions are - ‘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sma_trading_decision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’, ‘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bb_trading_decision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’, ‘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cci_trading_decision</a:t>
                      </a:r>
                      <a:r>
                        <a:rPr lang="en-US" sz="1999" dirty="0" smtClean="0">
                          <a:solidFill>
                            <a:srgbClr val="2A2E3A"/>
                          </a:solidFill>
                          <a:latin typeface="+mn-lt"/>
                        </a:rPr>
                        <a:t>’.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1028700" y="1885545"/>
            <a:ext cx="7698374" cy="5339195"/>
          </a:xfrm>
          <a:custGeom>
            <a:avLst/>
            <a:gdLst/>
            <a:ahLst/>
            <a:cxnLst/>
            <a:rect l="l" t="t" r="r" b="b"/>
            <a:pathLst>
              <a:path w="7698374" h="5339195">
                <a:moveTo>
                  <a:pt x="0" y="0"/>
                </a:moveTo>
                <a:lnTo>
                  <a:pt x="7698374" y="0"/>
                </a:lnTo>
                <a:lnTo>
                  <a:pt x="7698374" y="5339194"/>
                </a:lnTo>
                <a:lnTo>
                  <a:pt x="0" y="5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372412" y="1885545"/>
            <a:ext cx="6886888" cy="6674165"/>
          </a:xfrm>
          <a:custGeom>
            <a:avLst/>
            <a:gdLst/>
            <a:ahLst/>
            <a:cxnLst/>
            <a:rect l="l" t="t" r="r" b="b"/>
            <a:pathLst>
              <a:path w="6886888" h="6674165">
                <a:moveTo>
                  <a:pt x="0" y="0"/>
                </a:moveTo>
                <a:lnTo>
                  <a:pt x="6886888" y="0"/>
                </a:lnTo>
                <a:lnTo>
                  <a:pt x="6886888" y="6674165"/>
                </a:lnTo>
                <a:lnTo>
                  <a:pt x="0" y="66741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022803" y="456537"/>
            <a:ext cx="10242394" cy="6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</a:rPr>
              <a:t>Assumptions or Approaches taken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24451" y="9986010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606105"/>
              </p:ext>
            </p:extLst>
          </p:nvPr>
        </p:nvGraphicFramePr>
        <p:xfrm>
          <a:off x="11588200" y="2674894"/>
          <a:ext cx="6072252" cy="508000"/>
        </p:xfrm>
        <a:graphic>
          <a:graphicData uri="http://schemas.openxmlformats.org/drawingml/2006/table">
            <a:tbl>
              <a:tblPr/>
              <a:tblGrid>
                <a:gridCol w="6072252"/>
              </a:tblGrid>
              <a:tr h="450786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Here we are storing the final dataset to the excel file.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297044" y="2637290"/>
            <a:ext cx="10747122" cy="980083"/>
          </a:xfrm>
          <a:custGeom>
            <a:avLst/>
            <a:gdLst/>
            <a:ahLst/>
            <a:cxnLst/>
            <a:rect l="l" t="t" r="r" b="b"/>
            <a:pathLst>
              <a:path w="10747122" h="980083">
                <a:moveTo>
                  <a:pt x="0" y="0"/>
                </a:moveTo>
                <a:lnTo>
                  <a:pt x="10747122" y="0"/>
                </a:lnTo>
                <a:lnTo>
                  <a:pt x="10747122" y="980083"/>
                </a:lnTo>
                <a:lnTo>
                  <a:pt x="0" y="980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812963" y="5719970"/>
            <a:ext cx="4625668" cy="1328828"/>
          </a:xfrm>
          <a:custGeom>
            <a:avLst/>
            <a:gdLst/>
            <a:ahLst/>
            <a:cxnLst/>
            <a:rect l="l" t="t" r="r" b="b"/>
            <a:pathLst>
              <a:path w="4625668" h="1328828">
                <a:moveTo>
                  <a:pt x="0" y="0"/>
                </a:moveTo>
                <a:lnTo>
                  <a:pt x="4625667" y="0"/>
                </a:lnTo>
                <a:lnTo>
                  <a:pt x="4625667" y="1328828"/>
                </a:lnTo>
                <a:lnTo>
                  <a:pt x="0" y="1328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022803" y="456537"/>
            <a:ext cx="10242394" cy="6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</a:rPr>
              <a:t>Assumptions or Approaches taken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81879"/>
              </p:ext>
            </p:extLst>
          </p:nvPr>
        </p:nvGraphicFramePr>
        <p:xfrm>
          <a:off x="5959995" y="5109581"/>
          <a:ext cx="11700456" cy="2549607"/>
        </p:xfrm>
        <a:graphic>
          <a:graphicData uri="http://schemas.openxmlformats.org/drawingml/2006/table">
            <a:tbl>
              <a:tblPr/>
              <a:tblGrid>
                <a:gridCol w="11700456"/>
              </a:tblGrid>
              <a:tr h="1247572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The if __name__ == "__main__": construct in Python is a common idiom used to check whether a Python script is being run as the main program or if it is being imported as a module into another script. 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035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This allows us to write code that can be both used as a standalone program and imported as a module without executing the code within the if __name__ == "__main__": block when imported.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1"/>
            <a:ext cx="18288000" cy="2247899"/>
            <a:chOff x="0" y="0"/>
            <a:chExt cx="4816593" cy="10949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7"/>
          <p:cNvGrpSpPr/>
          <p:nvPr/>
        </p:nvGrpSpPr>
        <p:grpSpPr>
          <a:xfrm>
            <a:off x="9525" y="1409700"/>
            <a:ext cx="18278467" cy="8877300"/>
            <a:chOff x="0" y="0"/>
            <a:chExt cx="4816593" cy="2502956"/>
          </a:xfrm>
        </p:grpSpPr>
        <p:sp>
          <p:nvSpPr>
            <p:cNvPr id="13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48265" y="708450"/>
            <a:ext cx="1399146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IN" sz="5400" b="1" dirty="0">
                <a:solidFill>
                  <a:srgbClr val="FF0000"/>
                </a:solidFill>
                <a:latin typeface="+mj-lt"/>
              </a:rPr>
              <a:t>Important Considerations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8288000" cy="2247897"/>
            <a:chOff x="-647684" y="5342794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6488" b="49654"/>
            <a:stretch>
              <a:fillRect/>
            </a:stretch>
          </p:blipFill>
          <p:spPr>
            <a:xfrm>
              <a:off x="-647684" y="5342794"/>
              <a:ext cx="24384000" cy="2251179"/>
            </a:xfrm>
            <a:prstGeom prst="rect">
              <a:avLst/>
            </a:prstGeom>
          </p:spPr>
        </p:pic>
      </p:grp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297270"/>
              </p:ext>
            </p:extLst>
          </p:nvPr>
        </p:nvGraphicFramePr>
        <p:xfrm>
          <a:off x="419098" y="2396427"/>
          <a:ext cx="17449800" cy="7519598"/>
        </p:xfrm>
        <a:graphic>
          <a:graphicData uri="http://schemas.openxmlformats.org/drawingml/2006/table">
            <a:tbl>
              <a:tblPr/>
              <a:tblGrid>
                <a:gridCol w="177800"/>
                <a:gridCol w="17272000"/>
              </a:tblGrid>
              <a:tr h="1611548">
                <a:tc rowSpan="4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While SMAs are widely used, they are just one tool among many in technical analysis. </a:t>
                      </a:r>
                    </a:p>
                    <a:p>
                      <a:pPr marL="285750" indent="-28575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It's essential to consider other indicators, risk management strategies, and fundamental analysis when making trading decisions.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325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It's crucial to use Bollinger Bands in conjunction with other indicators and tools for a comprehensive analysis.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 relying solely on Bollinger Bands. consider them as part of a broader trading strategy.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It's often recommended to use CCI in conjunction with other technical indicators or analysis methods for confirmation.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Remember that while CCI can provide valuable insights, no single indicator is foolproof, and risk management is crucial. 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Traders often combine CCI with other indicators or use it as part of a comprehensive trading strategy.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2725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400" dirty="0" smtClean="0"/>
                        <a:t>Additionally, past performance is not indicative of future results, so use technical analysis cautiously and consider the limitations of such approaches.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400" dirty="0" smtClean="0"/>
                        <a:t>Additionally, practice in a simulated environment before applying these strategies in real trading.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/>
                        <a:t>Additionally, it's important to </a:t>
                      </a:r>
                      <a:r>
                        <a:rPr lang="en-US" sz="2400" dirty="0" err="1" smtClean="0"/>
                        <a:t>backtest</a:t>
                      </a:r>
                      <a:r>
                        <a:rPr lang="en-US" sz="2400" dirty="0" smtClean="0"/>
                        <a:t> any strategy before applying it to real trading and to consider market conditions and other relevant factors.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0"/>
            <a:ext cx="18288000" cy="104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7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294503"/>
              </p:ext>
            </p:extLst>
          </p:nvPr>
        </p:nvGraphicFramePr>
        <p:xfrm>
          <a:off x="3467647" y="4441447"/>
          <a:ext cx="11352706" cy="4010024"/>
        </p:xfrm>
        <a:graphic>
          <a:graphicData uri="http://schemas.openxmlformats.org/drawingml/2006/table">
            <a:tbl>
              <a:tblPr/>
              <a:tblGrid>
                <a:gridCol w="973253"/>
                <a:gridCol w="8956146"/>
                <a:gridCol w="1423307"/>
              </a:tblGrid>
              <a:tr h="13972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A2E3A"/>
                          </a:solidFill>
                          <a:latin typeface="+mn-lt"/>
                        </a:rPr>
                        <a:t>Sl. no.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5400" b="1" dirty="0">
                          <a:solidFill>
                            <a:srgbClr val="2A2E3A"/>
                          </a:solidFill>
                          <a:latin typeface="+mn-lt"/>
                        </a:rPr>
                        <a:t>Contents</a:t>
                      </a:r>
                      <a:endParaRPr lang="en-US" sz="2400" b="1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2A2E3A"/>
                          </a:solidFill>
                          <a:latin typeface="+mn-lt"/>
                        </a:rPr>
                        <a:t>Page no.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91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A2E3A"/>
                          </a:solidFill>
                          <a:latin typeface="+mn-lt"/>
                        </a:rPr>
                        <a:t>1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2A2E3A"/>
                          </a:solidFill>
                          <a:latin typeface="+mn-lt"/>
                        </a:rPr>
                        <a:t>Table for technical indicators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2A2E3A"/>
                          </a:solidFill>
                          <a:latin typeface="+mn-lt"/>
                        </a:rPr>
                        <a:t>3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91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A2E3A"/>
                          </a:solidFill>
                          <a:latin typeface="+mn-lt"/>
                        </a:rPr>
                        <a:t>2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2A2E3A"/>
                          </a:solidFill>
                          <a:latin typeface="+mn-lt"/>
                        </a:rPr>
                        <a:t>Graphs for visually represent the data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2A2E3A"/>
                          </a:solidFill>
                          <a:latin typeface="+mn-lt"/>
                        </a:rPr>
                        <a:t>5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91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2A2E3A"/>
                          </a:solidFill>
                          <a:latin typeface="+mn-lt"/>
                        </a:rPr>
                        <a:t>3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2A2E3A"/>
                          </a:solidFill>
                          <a:latin typeface="+mn-lt"/>
                        </a:rPr>
                        <a:t>Assumptions or approached taken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2A2E3A"/>
                          </a:solidFill>
                          <a:latin typeface="+mn-lt"/>
                        </a:rPr>
                        <a:t>9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639504" y="1391465"/>
            <a:ext cx="9008992" cy="111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 dirty="0">
                <a:solidFill>
                  <a:srgbClr val="FFFFFF"/>
                </a:solidFill>
                <a:latin typeface="+mj-lt"/>
              </a:rPr>
              <a:t>Agenda</a:t>
            </a:r>
          </a:p>
        </p:txBody>
      </p:sp>
      <p:sp>
        <p:nvSpPr>
          <p:cNvPr id="9" name="Freeform 9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124451" y="9986010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4193535" y="456537"/>
            <a:ext cx="9900929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  <a:latin typeface="+mj-lt"/>
              </a:rPr>
              <a:t>Table for trading decisions for One day</a:t>
            </a:r>
          </a:p>
        </p:txBody>
      </p:sp>
      <p:sp>
        <p:nvSpPr>
          <p:cNvPr id="13" name="Freeform 13"/>
          <p:cNvSpPr/>
          <p:nvPr/>
        </p:nvSpPr>
        <p:spPr>
          <a:xfrm>
            <a:off x="9525" y="2030395"/>
            <a:ext cx="18288000" cy="3717561"/>
          </a:xfrm>
          <a:custGeom>
            <a:avLst/>
            <a:gdLst/>
            <a:ahLst/>
            <a:cxnLst/>
            <a:rect l="l" t="t" r="r" b="b"/>
            <a:pathLst>
              <a:path w="18288000" h="3717561">
                <a:moveTo>
                  <a:pt x="0" y="0"/>
                </a:moveTo>
                <a:lnTo>
                  <a:pt x="18288000" y="0"/>
                </a:lnTo>
                <a:lnTo>
                  <a:pt x="18288000" y="3717561"/>
                </a:lnTo>
                <a:lnTo>
                  <a:pt x="0" y="3717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sq">
            <a:solidFill>
              <a:srgbClr val="718BAB"/>
            </a:solidFill>
            <a:prstDash val="solid"/>
            <a:miter/>
          </a:ln>
        </p:spPr>
      </p: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05577"/>
              </p:ext>
            </p:extLst>
          </p:nvPr>
        </p:nvGraphicFramePr>
        <p:xfrm>
          <a:off x="515877" y="6090856"/>
          <a:ext cx="8247123" cy="3716235"/>
        </p:xfrm>
        <a:graphic>
          <a:graphicData uri="http://schemas.openxmlformats.org/drawingml/2006/table">
            <a:tbl>
              <a:tblPr/>
              <a:tblGrid>
                <a:gridCol w="810145"/>
                <a:gridCol w="7436978"/>
              </a:tblGrid>
              <a:tr h="740421">
                <a:tc rowSpan="5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“sma_1d” = Simple Moving Average Calculation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3214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“sd_1d” = Standard Deviation calculation for Bollinger Band</a:t>
                      </a:r>
                      <a:endParaRPr lang="en-IN" sz="2000" dirty="0" smtClean="0">
                        <a:latin typeface="+mn-lt"/>
                      </a:endParaRPr>
                    </a:p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20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291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000" dirty="0" smtClean="0">
                          <a:latin typeface="+mn-lt"/>
                        </a:rPr>
                        <a:t>“ud_1d” = Upper Band calculation for Bollinger Band</a:t>
                      </a:r>
                      <a:endParaRPr lang="en-IN" sz="2000" dirty="0" smtClean="0">
                        <a:latin typeface="+mn-lt"/>
                      </a:endParaRPr>
                    </a:p>
                    <a:p>
                      <a:r>
                        <a:rPr lang="en-IN" sz="2000" dirty="0" smtClean="0">
                          <a:latin typeface="+mn-lt"/>
                        </a:rPr>
                        <a:t> </a:t>
                      </a:r>
                      <a:endParaRPr lang="en-IN" sz="20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291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“ld_1d” = Lower Band calculation for Bollinger Band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923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“cci_1d” = Commodity Channel Index calculation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16124451" y="9986010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043791"/>
              </p:ext>
            </p:extLst>
          </p:nvPr>
        </p:nvGraphicFramePr>
        <p:xfrm>
          <a:off x="9411059" y="7172201"/>
          <a:ext cx="8343542" cy="1153813"/>
        </p:xfrm>
        <a:graphic>
          <a:graphicData uri="http://schemas.openxmlformats.org/drawingml/2006/table">
            <a:tbl>
              <a:tblPr/>
              <a:tblGrid>
                <a:gridCol w="8343542"/>
              </a:tblGrid>
              <a:tr h="1153813">
                <a:tc>
                  <a:txBody>
                    <a:bodyPr/>
                    <a:lstStyle/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sz="2000" dirty="0" smtClean="0">
                          <a:latin typeface="+mn-lt"/>
                        </a:rPr>
                        <a:t>In this table you can see all the analysis done for one day from 07-12-2023.</a:t>
                      </a:r>
                      <a:endParaRPr lang="en-IN" sz="2000" dirty="0" smtClean="0">
                        <a:latin typeface="+mn-lt"/>
                      </a:endParaRPr>
                    </a:p>
                    <a:p>
                      <a:r>
                        <a:rPr lang="en-IN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I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4022803" y="456537"/>
            <a:ext cx="10242394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  <a:latin typeface="+mj-lt"/>
              </a:rPr>
              <a:t>Table for trading decisions for One week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2252135"/>
            <a:ext cx="18288000" cy="3283159"/>
          </a:xfrm>
          <a:custGeom>
            <a:avLst/>
            <a:gdLst/>
            <a:ahLst/>
            <a:cxnLst/>
            <a:rect l="l" t="t" r="r" b="b"/>
            <a:pathLst>
              <a:path w="18288000" h="3283159">
                <a:moveTo>
                  <a:pt x="0" y="0"/>
                </a:moveTo>
                <a:lnTo>
                  <a:pt x="18288000" y="0"/>
                </a:lnTo>
                <a:lnTo>
                  <a:pt x="18288000" y="3283160"/>
                </a:lnTo>
                <a:lnTo>
                  <a:pt x="0" y="328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89"/>
            </a:stretch>
          </a:blipFill>
          <a:ln w="38100" cap="sq">
            <a:solidFill>
              <a:srgbClr val="153969"/>
            </a:solidFill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6124451" y="9986010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43538"/>
              </p:ext>
            </p:extLst>
          </p:nvPr>
        </p:nvGraphicFramePr>
        <p:xfrm>
          <a:off x="515877" y="6090856"/>
          <a:ext cx="7948385" cy="3436140"/>
        </p:xfrm>
        <a:graphic>
          <a:graphicData uri="http://schemas.openxmlformats.org/drawingml/2006/table">
            <a:tbl>
              <a:tblPr/>
              <a:tblGrid>
                <a:gridCol w="550923"/>
                <a:gridCol w="7397462"/>
              </a:tblGrid>
              <a:tr h="740421">
                <a:tc rowSpan="5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“sma_5d” = Simple Moving Average Calculation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3214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“sd_5d” = Standard Deviation calculation for Bollinger Band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291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“ud_5d” = Upper Band calculation for Bollinger Band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291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“ld_5d” = Lower Band calculation for Bollinger Band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923">
                <a:tc vMerge="1"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2799"/>
                        </a:lnSpc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“cci_5d” = Commodity Channel Index calculation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75912"/>
              </p:ext>
            </p:extLst>
          </p:nvPr>
        </p:nvGraphicFramePr>
        <p:xfrm>
          <a:off x="8907849" y="6090856"/>
          <a:ext cx="8972779" cy="3417625"/>
        </p:xfrm>
        <a:graphic>
          <a:graphicData uri="http://schemas.openxmlformats.org/drawingml/2006/table">
            <a:tbl>
              <a:tblPr/>
              <a:tblGrid>
                <a:gridCol w="8972779"/>
              </a:tblGrid>
              <a:tr h="976996">
                <a:tc>
                  <a:txBody>
                    <a:bodyPr/>
                    <a:lstStyle/>
                    <a:p>
                      <a:pPr marL="474976" lvl="1" indent="-237488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The foreign exchange (</a:t>
                      </a:r>
                      <a:r>
                        <a:rPr lang="en-US" sz="2000" dirty="0" err="1">
                          <a:latin typeface="+mn-lt"/>
                        </a:rPr>
                        <a:t>forex</a:t>
                      </a:r>
                      <a:r>
                        <a:rPr lang="en-US" sz="2000" dirty="0">
                          <a:latin typeface="+mn-lt"/>
                        </a:rPr>
                        <a:t>) market operates 24 hours a day, five days a week.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7954">
                <a:tc>
                  <a:txBody>
                    <a:bodyPr/>
                    <a:lstStyle/>
                    <a:p>
                      <a:pPr marL="474976" lvl="1" indent="-237488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For this reason we need to consider 5 as window size for a week.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2675">
                <a:tc>
                  <a:txBody>
                    <a:bodyPr/>
                    <a:lstStyle/>
                    <a:p>
                      <a:pPr marL="474976" lvl="1" indent="-237488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 dirty="0">
                          <a:latin typeface="+mn-lt"/>
                        </a:rPr>
                        <a:t>In this table you can see all the analysis done for one week from 07-12-2023.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90937" y="24592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675" y="-7620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215126" y="99098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675" y="7073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200" y="-7620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32664"/>
              </p:ext>
            </p:extLst>
          </p:nvPr>
        </p:nvGraphicFramePr>
        <p:xfrm>
          <a:off x="11171026" y="1776862"/>
          <a:ext cx="6660750" cy="8161524"/>
        </p:xfrm>
        <a:graphic>
          <a:graphicData uri="http://schemas.openxmlformats.org/drawingml/2006/table">
            <a:tbl>
              <a:tblPr/>
              <a:tblGrid>
                <a:gridCol w="6660750"/>
              </a:tblGrid>
              <a:tr h="2119970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When an asset's price crosses above its moving average, it may indicate a bullish trend and could be a good time to buy.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4302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Conversely, when an asset's price falls below its 200-day moving average, it may indicate a bearish trend and could be time to sell.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5919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Shorter SMA periods (e.g., 10, 20) are often used for short-term analysis providing a more responsive indicator to recent price movements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1333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Longer SMA periods (e.g., 50, 100, 200) are often used for longer-term analysis, offering a smoother trend indication.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216478" y="1776862"/>
            <a:ext cx="10449724" cy="5071864"/>
          </a:xfrm>
          <a:custGeom>
            <a:avLst/>
            <a:gdLst/>
            <a:ahLst/>
            <a:cxnLst/>
            <a:rect l="l" t="t" r="r" b="b"/>
            <a:pathLst>
              <a:path w="10449724" h="5071864">
                <a:moveTo>
                  <a:pt x="0" y="0"/>
                </a:moveTo>
                <a:lnTo>
                  <a:pt x="10449723" y="0"/>
                </a:lnTo>
                <a:lnTo>
                  <a:pt x="10449723" y="5071864"/>
                </a:lnTo>
                <a:lnTo>
                  <a:pt x="0" y="507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4" name="Freeform 14"/>
          <p:cNvSpPr/>
          <p:nvPr/>
        </p:nvSpPr>
        <p:spPr>
          <a:xfrm rot="6000">
            <a:off x="3568478" y="7168776"/>
            <a:ext cx="4618188" cy="2773633"/>
          </a:xfrm>
          <a:custGeom>
            <a:avLst/>
            <a:gdLst/>
            <a:ahLst/>
            <a:cxnLst/>
            <a:rect l="l" t="t" r="r" b="b"/>
            <a:pathLst>
              <a:path w="4618188" h="2773633">
                <a:moveTo>
                  <a:pt x="0" y="8052"/>
                </a:moveTo>
                <a:lnTo>
                  <a:pt x="4613361" y="0"/>
                </a:lnTo>
                <a:lnTo>
                  <a:pt x="4618188" y="2765581"/>
                </a:lnTo>
                <a:lnTo>
                  <a:pt x="4827" y="2773633"/>
                </a:lnTo>
                <a:lnTo>
                  <a:pt x="0" y="8052"/>
                </a:lnTo>
                <a:close/>
              </a:path>
            </a:pathLst>
          </a:custGeom>
          <a:blipFill>
            <a:blip r:embed="rId6"/>
            <a:stretch>
              <a:fillRect l="-245516" t="-28423" r="-41287" b="-2496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123004" y="7172800"/>
            <a:ext cx="1447884" cy="2765585"/>
          </a:xfrm>
          <a:custGeom>
            <a:avLst/>
            <a:gdLst/>
            <a:ahLst/>
            <a:cxnLst/>
            <a:rect l="l" t="t" r="r" b="b"/>
            <a:pathLst>
              <a:path w="1447884" h="2765585">
                <a:moveTo>
                  <a:pt x="0" y="0"/>
                </a:moveTo>
                <a:lnTo>
                  <a:pt x="1447884" y="0"/>
                </a:lnTo>
                <a:lnTo>
                  <a:pt x="1447884" y="2765585"/>
                </a:lnTo>
                <a:lnTo>
                  <a:pt x="0" y="2765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7541" t="-28093" r="-970702" b="-262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951030" y="-85725"/>
            <a:ext cx="10586339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  <a:latin typeface="+mj-lt"/>
              </a:rPr>
              <a:t>Graph representing Close price, SMA, Bollinger Bands &amp; CCI for 1 day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09396" y="9986010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8791035" y="1846144"/>
            <a:ext cx="9248311" cy="4378197"/>
          </a:xfrm>
          <a:custGeom>
            <a:avLst/>
            <a:gdLst/>
            <a:ahLst/>
            <a:cxnLst/>
            <a:rect l="l" t="t" r="r" b="b"/>
            <a:pathLst>
              <a:path w="9248311" h="4378197">
                <a:moveTo>
                  <a:pt x="0" y="0"/>
                </a:moveTo>
                <a:lnTo>
                  <a:pt x="9248310" y="0"/>
                </a:lnTo>
                <a:lnTo>
                  <a:pt x="9248310" y="4378197"/>
                </a:lnTo>
                <a:lnTo>
                  <a:pt x="0" y="4378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52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3" name="TextBox 13"/>
          <p:cNvSpPr txBox="1"/>
          <p:nvPr/>
        </p:nvSpPr>
        <p:spPr>
          <a:xfrm>
            <a:off x="16124451" y="9986010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967306" y="7052537"/>
            <a:ext cx="1447884" cy="2765585"/>
          </a:xfrm>
          <a:custGeom>
            <a:avLst/>
            <a:gdLst/>
            <a:ahLst/>
            <a:cxnLst/>
            <a:rect l="l" t="t" r="r" b="b"/>
            <a:pathLst>
              <a:path w="1447884" h="2765585">
                <a:moveTo>
                  <a:pt x="0" y="0"/>
                </a:moveTo>
                <a:lnTo>
                  <a:pt x="1447884" y="0"/>
                </a:lnTo>
                <a:lnTo>
                  <a:pt x="1447884" y="2765586"/>
                </a:lnTo>
                <a:lnTo>
                  <a:pt x="0" y="2765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7541" t="-28093" r="-970702" b="-262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6000">
            <a:off x="13412778" y="7050946"/>
            <a:ext cx="1830984" cy="2768768"/>
          </a:xfrm>
          <a:custGeom>
            <a:avLst/>
            <a:gdLst/>
            <a:ahLst/>
            <a:cxnLst/>
            <a:rect l="l" t="t" r="r" b="b"/>
            <a:pathLst>
              <a:path w="1830984" h="2768768">
                <a:moveTo>
                  <a:pt x="0" y="3187"/>
                </a:moveTo>
                <a:lnTo>
                  <a:pt x="1826157" y="0"/>
                </a:lnTo>
                <a:lnTo>
                  <a:pt x="1830984" y="2765581"/>
                </a:lnTo>
                <a:lnTo>
                  <a:pt x="4827" y="2768768"/>
                </a:lnTo>
                <a:lnTo>
                  <a:pt x="0" y="3187"/>
                </a:lnTo>
                <a:close/>
              </a:path>
            </a:pathLst>
          </a:custGeom>
          <a:blipFill>
            <a:blip r:embed="rId6"/>
            <a:stretch>
              <a:fillRect l="-870992" t="-28358" r="-4622" b="-279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951030" y="-85725"/>
            <a:ext cx="10586339" cy="139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</a:rPr>
              <a:t>Graph representing Close price, SMA, Bollinger Bands &amp; CCI for 1 day</a:t>
            </a:r>
          </a:p>
        </p:txBody>
      </p:sp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535260"/>
              </p:ext>
            </p:extLst>
          </p:nvPr>
        </p:nvGraphicFramePr>
        <p:xfrm>
          <a:off x="551820" y="2052648"/>
          <a:ext cx="7710481" cy="7448550"/>
        </p:xfrm>
        <a:graphic>
          <a:graphicData uri="http://schemas.openxmlformats.org/drawingml/2006/table">
            <a:tbl>
              <a:tblPr/>
              <a:tblGrid>
                <a:gridCol w="7710481"/>
              </a:tblGrid>
              <a:tr h="1594754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Bollinger Bands answer one very basic question: Are prices high or low on a relative basis or has the price deviated too much from the mean price? It works around the law of mean </a:t>
                      </a:r>
                      <a:r>
                        <a:rPr lang="en-US" sz="1999" dirty="0" smtClean="0">
                          <a:solidFill>
                            <a:srgbClr val="2A2E3A"/>
                          </a:solidFill>
                          <a:latin typeface="+mn-lt"/>
                        </a:rPr>
                        <a:t>reversal.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8096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Overbought – the closer the prices move along the upper band, the more overbought the market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8096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Oversold – the closer the prices move to the lower band, the more oversold the market.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8096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The CCI typically oscillates between +100 and -100. Values above +100 indicate an </a:t>
                      </a:r>
                      <a:r>
                        <a:rPr lang="en-US" sz="1999" dirty="0" smtClean="0">
                          <a:solidFill>
                            <a:srgbClr val="2A2E3A"/>
                          </a:solidFill>
                          <a:latin typeface="+mn-lt"/>
                        </a:rPr>
                        <a:t>overbought condition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,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4754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+100 Threshold: When the CCI moves above the +100, it is generally considered that the asset is overbought. This suggests that the price may be too high relative to its average and could be due for a pullback or reversal.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4754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-100 Threshold: When the CCI moves below -100, it is generally considered that the asset is oversold. This suggests that the price may be too low relative to its average and could be due for a bounce or reversal.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198518" y="1897221"/>
            <a:ext cx="10158342" cy="4988906"/>
          </a:xfrm>
          <a:custGeom>
            <a:avLst/>
            <a:gdLst/>
            <a:ahLst/>
            <a:cxnLst/>
            <a:rect l="l" t="t" r="r" b="b"/>
            <a:pathLst>
              <a:path w="10158342" h="4988906">
                <a:moveTo>
                  <a:pt x="0" y="0"/>
                </a:moveTo>
                <a:lnTo>
                  <a:pt x="10158341" y="0"/>
                </a:lnTo>
                <a:lnTo>
                  <a:pt x="10158341" y="4988907"/>
                </a:lnTo>
                <a:lnTo>
                  <a:pt x="0" y="4988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18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3" name="Freeform 13"/>
          <p:cNvSpPr/>
          <p:nvPr/>
        </p:nvSpPr>
        <p:spPr>
          <a:xfrm>
            <a:off x="7506554" y="7112792"/>
            <a:ext cx="5430604" cy="2765585"/>
          </a:xfrm>
          <a:custGeom>
            <a:avLst/>
            <a:gdLst/>
            <a:ahLst/>
            <a:cxnLst/>
            <a:rect l="l" t="t" r="r" b="b"/>
            <a:pathLst>
              <a:path w="5430604" h="2765585">
                <a:moveTo>
                  <a:pt x="0" y="0"/>
                </a:moveTo>
                <a:lnTo>
                  <a:pt x="5430604" y="0"/>
                </a:lnTo>
                <a:lnTo>
                  <a:pt x="5430604" y="2765586"/>
                </a:lnTo>
                <a:lnTo>
                  <a:pt x="0" y="2765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9351" t="-33027" r="-40730" b="-389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5793622" y="7112792"/>
            <a:ext cx="1712932" cy="2765585"/>
          </a:xfrm>
          <a:custGeom>
            <a:avLst/>
            <a:gdLst/>
            <a:ahLst/>
            <a:cxnLst/>
            <a:rect l="l" t="t" r="r" b="b"/>
            <a:pathLst>
              <a:path w="1712932" h="2765585">
                <a:moveTo>
                  <a:pt x="0" y="0"/>
                </a:moveTo>
                <a:lnTo>
                  <a:pt x="1712932" y="0"/>
                </a:lnTo>
                <a:lnTo>
                  <a:pt x="1712932" y="2765586"/>
                </a:lnTo>
                <a:lnTo>
                  <a:pt x="0" y="2765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5365" t="-33027" r="-949631" b="-389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0520745" y="2308144"/>
            <a:ext cx="7624377" cy="4245105"/>
          </a:xfrm>
          <a:custGeom>
            <a:avLst/>
            <a:gdLst/>
            <a:ahLst/>
            <a:cxnLst/>
            <a:rect l="l" t="t" r="r" b="b"/>
            <a:pathLst>
              <a:path w="7624377" h="4245105">
                <a:moveTo>
                  <a:pt x="0" y="0"/>
                </a:moveTo>
                <a:lnTo>
                  <a:pt x="7624377" y="0"/>
                </a:lnTo>
                <a:lnTo>
                  <a:pt x="7624377" y="4245105"/>
                </a:lnTo>
                <a:lnTo>
                  <a:pt x="0" y="4245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6124451" y="9986010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51030" y="-85725"/>
            <a:ext cx="10586339" cy="139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</a:rPr>
              <a:t>Graph representing Close price, SMA, Bollinger Bands &amp; CCI for 1 </a:t>
            </a:r>
            <a:r>
              <a:rPr lang="en-US" sz="3999" b="1" dirty="0" smtClean="0">
                <a:solidFill>
                  <a:srgbClr val="153969"/>
                </a:solidFill>
              </a:rPr>
              <a:t>week</a:t>
            </a:r>
            <a:endParaRPr lang="en-US" sz="3999" b="1" dirty="0">
              <a:solidFill>
                <a:srgbClr val="15396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79493"/>
              </p:ext>
            </p:extLst>
          </p:nvPr>
        </p:nvGraphicFramePr>
        <p:xfrm>
          <a:off x="301426" y="7105650"/>
          <a:ext cx="17359025" cy="2152648"/>
        </p:xfrm>
        <a:graphic>
          <a:graphicData uri="http://schemas.openxmlformats.org/drawingml/2006/table">
            <a:tbl>
              <a:tblPr/>
              <a:tblGrid>
                <a:gridCol w="17359025"/>
              </a:tblGrid>
              <a:tr h="538162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The CCI is calculated using the following </a:t>
                      </a:r>
                      <a:r>
                        <a:rPr lang="en-US" sz="1999" dirty="0" smtClean="0">
                          <a:solidFill>
                            <a:srgbClr val="2A2E3A"/>
                          </a:solidFill>
                          <a:latin typeface="+mn-lt"/>
                        </a:rPr>
                        <a:t>formula: 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CCI=(TP−SMA(TP,N)/(0.015∗D)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162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TP = Typical Price, calculated as the average of the high price, low price and close price.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162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SMA(TP,N) = Simple Moving Average of the Typical Price over N periods.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162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D = Mean Deviation, calculated as the average of the absolute differences between each Typical Price and the SMA(TP,N) over N periods.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301426" y="1861089"/>
            <a:ext cx="8842574" cy="4291820"/>
          </a:xfrm>
          <a:custGeom>
            <a:avLst/>
            <a:gdLst/>
            <a:ahLst/>
            <a:cxnLst/>
            <a:rect l="l" t="t" r="r" b="b"/>
            <a:pathLst>
              <a:path w="8842574" h="4291820">
                <a:moveTo>
                  <a:pt x="0" y="0"/>
                </a:moveTo>
                <a:lnTo>
                  <a:pt x="8842574" y="0"/>
                </a:lnTo>
                <a:lnTo>
                  <a:pt x="8842574" y="4291821"/>
                </a:lnTo>
                <a:lnTo>
                  <a:pt x="0" y="4291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4" name="TextBox 14"/>
          <p:cNvSpPr txBox="1"/>
          <p:nvPr/>
        </p:nvSpPr>
        <p:spPr>
          <a:xfrm>
            <a:off x="16124451" y="9986010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848478" y="4003614"/>
            <a:ext cx="2093093" cy="2765585"/>
          </a:xfrm>
          <a:custGeom>
            <a:avLst/>
            <a:gdLst/>
            <a:ahLst/>
            <a:cxnLst/>
            <a:rect l="l" t="t" r="r" b="b"/>
            <a:pathLst>
              <a:path w="2093093" h="2765585">
                <a:moveTo>
                  <a:pt x="0" y="0"/>
                </a:moveTo>
                <a:lnTo>
                  <a:pt x="2093093" y="0"/>
                </a:lnTo>
                <a:lnTo>
                  <a:pt x="2093093" y="2765586"/>
                </a:lnTo>
                <a:lnTo>
                  <a:pt x="0" y="2765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2377" t="-33027" r="-3760" b="-389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2135547" y="4003614"/>
            <a:ext cx="1712932" cy="2765585"/>
          </a:xfrm>
          <a:custGeom>
            <a:avLst/>
            <a:gdLst/>
            <a:ahLst/>
            <a:cxnLst/>
            <a:rect l="l" t="t" r="r" b="b"/>
            <a:pathLst>
              <a:path w="1712932" h="2765585">
                <a:moveTo>
                  <a:pt x="0" y="0"/>
                </a:moveTo>
                <a:lnTo>
                  <a:pt x="1712931" y="0"/>
                </a:lnTo>
                <a:lnTo>
                  <a:pt x="1712931" y="2765586"/>
                </a:lnTo>
                <a:lnTo>
                  <a:pt x="0" y="2765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5365" t="-33027" r="-949631" b="-389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3951030" y="-85725"/>
            <a:ext cx="10586339" cy="139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</a:rPr>
              <a:t>Graph representing Close price, SMA, Bollinger Bands &amp; CCI for 1 week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036505" y="2025145"/>
            <a:ext cx="7623946" cy="1645095"/>
          </a:xfrm>
          <a:custGeom>
            <a:avLst/>
            <a:gdLst/>
            <a:ahLst/>
            <a:cxnLst/>
            <a:rect l="l" t="t" r="r" b="b"/>
            <a:pathLst>
              <a:path w="7623946" h="1645095">
                <a:moveTo>
                  <a:pt x="0" y="0"/>
                </a:moveTo>
                <a:lnTo>
                  <a:pt x="7623947" y="0"/>
                </a:lnTo>
                <a:lnTo>
                  <a:pt x="7623947" y="1645094"/>
                </a:lnTo>
                <a:lnTo>
                  <a:pt x="0" y="1645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4" t="-11337" r="-6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24451" y="9986010"/>
            <a:ext cx="2767201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2A2E3A">
                    <a:alpha val="19608"/>
                  </a:srgbClr>
                </a:solidFill>
                <a:latin typeface="Calibri" pitchFamily="34" charset="0"/>
              </a:rPr>
              <a:t>Deepraj Sarkar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83590"/>
            <a:ext cx="18288000" cy="9503410"/>
            <a:chOff x="0" y="0"/>
            <a:chExt cx="4816593" cy="2502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502956"/>
            </a:xfrm>
            <a:custGeom>
              <a:avLst/>
              <a:gdLst/>
              <a:ahLst/>
              <a:cxnLst/>
              <a:rect l="l" t="t" r="r" b="b"/>
              <a:pathLst>
                <a:path w="4816592" h="2502956">
                  <a:moveTo>
                    <a:pt x="0" y="0"/>
                  </a:moveTo>
                  <a:lnTo>
                    <a:pt x="4816592" y="0"/>
                  </a:lnTo>
                  <a:lnTo>
                    <a:pt x="4816592" y="2502956"/>
                  </a:lnTo>
                  <a:lnTo>
                    <a:pt x="0" y="25029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816593" cy="256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25" y="0"/>
            <a:ext cx="18288000" cy="1688384"/>
            <a:chOff x="0" y="0"/>
            <a:chExt cx="24384000" cy="22511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36488" b="49654"/>
            <a:stretch>
              <a:fillRect/>
            </a:stretch>
          </p:blipFill>
          <p:spPr>
            <a:xfrm>
              <a:off x="0" y="0"/>
              <a:ext cx="24384000" cy="2251179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750779"/>
              </p:ext>
            </p:extLst>
          </p:nvPr>
        </p:nvGraphicFramePr>
        <p:xfrm>
          <a:off x="8200753" y="1896101"/>
          <a:ext cx="9949577" cy="3574452"/>
        </p:xfrm>
        <a:graphic>
          <a:graphicData uri="http://schemas.openxmlformats.org/drawingml/2006/table">
            <a:tbl>
              <a:tblPr/>
              <a:tblGrid>
                <a:gridCol w="9949577"/>
              </a:tblGrid>
              <a:tr h="536548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This is the main </a:t>
                      </a:r>
                      <a:r>
                        <a:rPr lang="en-US" sz="1999" dirty="0" smtClean="0">
                          <a:solidFill>
                            <a:srgbClr val="2A2E3A"/>
                          </a:solidFill>
                          <a:latin typeface="+mn-lt"/>
                        </a:rPr>
                        <a:t>function.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052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Here we have currency variable with the currency name, start date &amp; the end date is set 1 day more as mentioned in the assignment as it exclude the day.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548">
                <a:tc>
                  <a:txBody>
                    <a:bodyPr/>
                    <a:lstStyle/>
                    <a:p>
                      <a:pPr marL="431797" marR="0" lvl="1" indent="-215899" algn="l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Target day is for filtering the one week data from target day. </a:t>
                      </a:r>
                      <a:endParaRPr lang="en-IN" sz="2000" dirty="0" smtClean="0">
                        <a:latin typeface="+mn-lt"/>
                      </a:endParaRP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548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There is two window variable for two different window.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704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fetch_data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function fetch the data and store it to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filtered_data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variable.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190026" y="1896101"/>
            <a:ext cx="7876006" cy="3301901"/>
          </a:xfrm>
          <a:custGeom>
            <a:avLst/>
            <a:gdLst/>
            <a:ahLst/>
            <a:cxnLst/>
            <a:rect l="l" t="t" r="r" b="b"/>
            <a:pathLst>
              <a:path w="7876006" h="3301901">
                <a:moveTo>
                  <a:pt x="0" y="0"/>
                </a:moveTo>
                <a:lnTo>
                  <a:pt x="7876005" y="0"/>
                </a:lnTo>
                <a:lnTo>
                  <a:pt x="7876005" y="3301902"/>
                </a:lnTo>
                <a:lnTo>
                  <a:pt x="0" y="3301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90026" y="6196029"/>
            <a:ext cx="7876006" cy="1130544"/>
          </a:xfrm>
          <a:custGeom>
            <a:avLst/>
            <a:gdLst/>
            <a:ahLst/>
            <a:cxnLst/>
            <a:rect l="l" t="t" r="r" b="b"/>
            <a:pathLst>
              <a:path w="7876006" h="1130544">
                <a:moveTo>
                  <a:pt x="0" y="0"/>
                </a:moveTo>
                <a:lnTo>
                  <a:pt x="7876005" y="0"/>
                </a:lnTo>
                <a:lnTo>
                  <a:pt x="7876005" y="1130544"/>
                </a:lnTo>
                <a:lnTo>
                  <a:pt x="0" y="113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71" b="-77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480300"/>
              </p:ext>
            </p:extLst>
          </p:nvPr>
        </p:nvGraphicFramePr>
        <p:xfrm>
          <a:off x="8200753" y="5601809"/>
          <a:ext cx="9949577" cy="3952247"/>
        </p:xfrm>
        <a:graphic>
          <a:graphicData uri="http://schemas.openxmlformats.org/drawingml/2006/table">
            <a:tbl>
              <a:tblPr/>
              <a:tblGrid>
                <a:gridCol w="9949577"/>
              </a:tblGrid>
              <a:tr h="890115">
                <a:tc>
                  <a:txBody>
                    <a:bodyPr/>
                    <a:lstStyle/>
                    <a:p>
                      <a:pPr marL="431797" marR="0" lvl="1" indent="-215899" algn="l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the </a:t>
                      </a:r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fetch_data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function </a:t>
                      </a:r>
                      <a:r>
                        <a:rPr lang="en-US" sz="1999" dirty="0" smtClean="0">
                          <a:solidFill>
                            <a:srgbClr val="2A2E3A"/>
                          </a:solidFill>
                          <a:latin typeface="+mn-lt"/>
                        </a:rPr>
                        <a:t>here 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in the function parameter we can set default values using ‘=’ operator.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115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It uses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yfinance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library that allows us to easily download financial data from Yahoo Finance.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115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reset_index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reset the index column as for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yfinance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dataset the default behavior is to set the index column to be of the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datetime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type.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983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Here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matplotlib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&amp; </a:t>
                      </a:r>
                      <a:r>
                        <a:rPr lang="en-US" sz="1999" dirty="0" err="1">
                          <a:solidFill>
                            <a:srgbClr val="2A2E3A"/>
                          </a:solidFill>
                          <a:latin typeface="+mn-lt"/>
                        </a:rPr>
                        <a:t>yfinance</a:t>
                      </a: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 library are used for analysis.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5919">
                <a:tc>
                  <a:txBody>
                    <a:bodyPr/>
                    <a:lstStyle/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2A2E3A"/>
                          </a:solidFill>
                          <a:latin typeface="+mn-lt"/>
                        </a:rPr>
                        <a:t>pandas library is used here only to save the dataset in the excel file.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>
            <a:off x="1789704" y="7577933"/>
            <a:ext cx="4983412" cy="1171649"/>
          </a:xfrm>
          <a:custGeom>
            <a:avLst/>
            <a:gdLst/>
            <a:ahLst/>
            <a:cxnLst/>
            <a:rect l="l" t="t" r="r" b="b"/>
            <a:pathLst>
              <a:path w="4983412" h="1171649">
                <a:moveTo>
                  <a:pt x="0" y="0"/>
                </a:moveTo>
                <a:lnTo>
                  <a:pt x="4983412" y="0"/>
                </a:lnTo>
                <a:lnTo>
                  <a:pt x="4983412" y="1171649"/>
                </a:lnTo>
                <a:lnTo>
                  <a:pt x="0" y="11716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022803" y="456537"/>
            <a:ext cx="10242394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53969"/>
                </a:solidFill>
                <a:latin typeface="+mj-lt"/>
              </a:rPr>
              <a:t>Assumptions or Approaches taken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4451" y="9983792"/>
            <a:ext cx="2767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40"/>
              </a:lnSpc>
              <a:spcBef>
                <a:spcPct val="0"/>
              </a:spcBef>
            </a:pPr>
            <a:r>
              <a:rPr lang="en-US" dirty="0">
                <a:solidFill>
                  <a:srgbClr val="2A2E3A">
                    <a:alpha val="19608"/>
                  </a:srgbClr>
                </a:solidFill>
              </a:rPr>
              <a:t>Deepraj Sarkar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1492</Words>
  <Application>Microsoft Office PowerPoint</Application>
  <PresentationFormat>Custom</PresentationFormat>
  <Paragraphs>127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CURRENCY_ANALYSIS_DEEPRAJ_SARKAR</dc:title>
  <cp:lastModifiedBy>PC</cp:lastModifiedBy>
  <cp:revision>20</cp:revision>
  <dcterms:created xsi:type="dcterms:W3CDTF">2006-08-16T00:00:00Z</dcterms:created>
  <dcterms:modified xsi:type="dcterms:W3CDTF">2023-12-16T22:30:43Z</dcterms:modified>
  <dc:identifier>DAF3GJSfATI</dc:identifier>
</cp:coreProperties>
</file>